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8" r:id="rId2"/>
    <p:sldId id="259" r:id="rId3"/>
    <p:sldId id="260" r:id="rId4"/>
    <p:sldId id="265" r:id="rId5"/>
    <p:sldId id="266" r:id="rId6"/>
    <p:sldId id="267" r:id="rId7"/>
    <p:sldId id="269" r:id="rId8"/>
    <p:sldId id="268" r:id="rId9"/>
    <p:sldId id="264" r:id="rId10"/>
    <p:sldId id="26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FFFF66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6" d="100"/>
          <a:sy n="36" d="100"/>
        </p:scale>
        <p:origin x="-78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8"/>
          <p:cNvSpPr txBox="1">
            <a:spLocks noChangeArrowheads="1"/>
          </p:cNvSpPr>
          <p:nvPr/>
        </p:nvSpPr>
        <p:spPr bwMode="auto">
          <a:xfrm rot="19237452">
            <a:off x="4622800" y="5191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GB" altLang="ru-RU"/>
          </a:p>
        </p:txBody>
      </p:sp>
      <p:pic>
        <p:nvPicPr>
          <p:cNvPr id="5" name="Picture 21" descr="padandp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5" t="253" r="1352" b="27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96975"/>
            <a:ext cx="7772400" cy="1470025"/>
          </a:xfrm>
        </p:spPr>
        <p:txBody>
          <a:bodyPr/>
          <a:lstStyle>
            <a:lvl1pPr>
              <a:defRPr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95275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27CADBA-510A-4C12-BE61-2C7C749C69B9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EC0667-2891-4023-B1BD-3B4DDE07FD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0670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7CADBA-510A-4C12-BE61-2C7C749C69B9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EC0667-2891-4023-B1BD-3B4DDE07FD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2238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7CADBA-510A-4C12-BE61-2C7C749C69B9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EC0667-2891-4023-B1BD-3B4DDE07FD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7079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3700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3700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7CADBA-510A-4C12-BE61-2C7C749C69B9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EC0667-2891-4023-B1BD-3B4DDE07FD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2950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7CADBA-510A-4C12-BE61-2C7C749C69B9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EC0667-2891-4023-B1BD-3B4DDE07FD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942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7CADBA-510A-4C12-BE61-2C7C749C69B9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EC0667-2891-4023-B1BD-3B4DDE07FD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304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7CADBA-510A-4C12-BE61-2C7C749C69B9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EC0667-2891-4023-B1BD-3B4DDE07FD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7156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7CADBA-510A-4C12-BE61-2C7C749C69B9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EC0667-2891-4023-B1BD-3B4DDE07FD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2646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7CADBA-510A-4C12-BE61-2C7C749C69B9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EC0667-2891-4023-B1BD-3B4DDE07FD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9858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7CADBA-510A-4C12-BE61-2C7C749C69B9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EC0667-2891-4023-B1BD-3B4DDE07FD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7385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0260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0260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7CADBA-510A-4C12-BE61-2C7C749C69B9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EC0667-2891-4023-B1BD-3B4DDE07FD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9365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3700463"/>
          </a:xfrm>
        </p:spPr>
        <p:txBody>
          <a:bodyPr/>
          <a:lstStyle/>
          <a:p>
            <a:pPr lvl="0"/>
            <a:r>
              <a:rPr lang="ru-RU" noProof="0" smtClean="0"/>
              <a:t>Вставка диаграммы</a:t>
            </a:r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7CADBA-510A-4C12-BE61-2C7C749C69B9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EC0667-2891-4023-B1BD-3B4DDE07FD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0569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37004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37004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7CADBA-510A-4C12-BE61-2C7C749C69B9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EC0667-2891-4023-B1BD-3B4DDE07FD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5850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370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  <a:endParaRPr lang="en-US" alt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fld id="{327CADBA-510A-4C12-BE61-2C7C749C69B9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BCEC0667-2891-4023-B1BD-3B4DDE07FD04}" type="slidenum">
              <a:rPr lang="ru-RU" smtClean="0"/>
              <a:t>‹#›</a:t>
            </a:fld>
            <a:endParaRPr lang="ru-RU"/>
          </a:p>
        </p:txBody>
      </p:sp>
      <p:pic>
        <p:nvPicPr>
          <p:cNvPr id="1031" name="Picture 21" descr="justpad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5" t="253" r="1352" b="27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daily.sec.ru/publication.cfm?pid=32461" TargetMode="External"/><Relationship Id="rId2" Type="http://schemas.openxmlformats.org/officeDocument/2006/relationships/hyperlink" Target="http://mygorod48.ru/people/user/514/blog/141960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95475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2967335"/>
            <a:ext cx="835824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Факторы размещения производства 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755576" y="2420888"/>
            <a:ext cx="7772400" cy="4007937"/>
          </a:xfrm>
        </p:spPr>
        <p:txBody>
          <a:bodyPr>
            <a:noAutofit/>
          </a:bodyPr>
          <a:lstStyle/>
          <a:p>
            <a:pPr algn="l"/>
            <a:r>
              <a:rPr lang="ru-RU" dirty="0">
                <a:solidFill>
                  <a:schemeClr val="accent5">
                    <a:lumMod val="25000"/>
                  </a:schemeClr>
                </a:solidFill>
              </a:rPr>
              <a:t>у</a:t>
            </a:r>
            <a:r>
              <a:rPr lang="ru-RU" dirty="0" smtClean="0">
                <a:solidFill>
                  <a:schemeClr val="accent5">
                    <a:lumMod val="25000"/>
                  </a:schemeClr>
                </a:solidFill>
              </a:rPr>
              <a:t>словия, определяющие возможность возникновения и развития той или иной отрасли хозяйства на конкретной территории</a:t>
            </a:r>
            <a:r>
              <a:rPr lang="ru-RU" dirty="0">
                <a:solidFill>
                  <a:schemeClr val="accent5">
                    <a:lumMod val="25000"/>
                  </a:schemeClr>
                </a:solidFill>
              </a:rPr>
              <a:t>.</a:t>
            </a: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23528" y="476672"/>
            <a:ext cx="8501122" cy="1656184"/>
          </a:xfrm>
        </p:spPr>
        <p:txBody>
          <a:bodyPr>
            <a:no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Факторами размещения производства -</a:t>
            </a:r>
            <a:endParaRPr lang="ru-RU" sz="4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18367" y="2215348"/>
            <a:ext cx="3857652" cy="78581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Факторы размещения производства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428736"/>
            <a:ext cx="2000264" cy="107157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Сырьевой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14480" y="214290"/>
            <a:ext cx="2143140" cy="92869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Топливный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786314" y="214290"/>
            <a:ext cx="2357454" cy="85725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Трудовой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965041" y="1423847"/>
            <a:ext cx="3178959" cy="10001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Энергетический</a:t>
            </a:r>
            <a:endParaRPr lang="ru-RU" sz="28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14282" y="3500438"/>
            <a:ext cx="2786082" cy="7143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Экологический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14348" y="4500570"/>
            <a:ext cx="3143272" cy="78581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Потребительский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357686" y="4500570"/>
            <a:ext cx="2643206" cy="78581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Транспортный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143636" y="3429000"/>
            <a:ext cx="2571768" cy="78581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Водный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rot="16200000" flipH="1">
            <a:off x="2607455" y="1535893"/>
            <a:ext cx="1071570" cy="2857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5400000">
            <a:off x="4893471" y="1393017"/>
            <a:ext cx="1071570" cy="4286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2000232" y="1643050"/>
            <a:ext cx="785818" cy="5715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>
            <a:stCxn id="8" idx="1"/>
          </p:cNvCxnSpPr>
          <p:nvPr/>
        </p:nvCxnSpPr>
        <p:spPr>
          <a:xfrm flipH="1">
            <a:off x="5645158" y="1923913"/>
            <a:ext cx="319883" cy="2914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V="1">
            <a:off x="2071670" y="3000372"/>
            <a:ext cx="714380" cy="5000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rot="5400000">
            <a:off x="2643174" y="3786190"/>
            <a:ext cx="142876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rot="5400000">
            <a:off x="4464843" y="3750471"/>
            <a:ext cx="150019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rot="10800000">
            <a:off x="5645158" y="3000372"/>
            <a:ext cx="1069982" cy="42862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83568" y="764704"/>
            <a:ext cx="799288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3600" dirty="0">
                <a:latin typeface="Times New Roman"/>
                <a:ea typeface="Calibri"/>
              </a:rPr>
              <a:t>Для каких отраслей промышленности главным фактором размещения предприятий является </a:t>
            </a:r>
            <a:r>
              <a:rPr lang="ru-RU" sz="3600" dirty="0" smtClean="0">
                <a:latin typeface="Times New Roman"/>
                <a:ea typeface="Calibri"/>
              </a:rPr>
              <a:t>сырьевой фактор</a:t>
            </a:r>
            <a:r>
              <a:rPr lang="ru-RU" sz="3600" dirty="0">
                <a:latin typeface="Times New Roman"/>
                <a:ea typeface="Calibri"/>
              </a:rPr>
              <a:t>. Ответ запишите в тетради.</a:t>
            </a:r>
            <a:endParaRPr lang="ru-RU" sz="36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3600" dirty="0">
                <a:latin typeface="Times New Roman"/>
                <a:ea typeface="Calibri"/>
              </a:rPr>
              <a:t>Почему в Новотроицке (Оренбургской области) построен металлургический полного цикла комбинат «Уральская сталь»? Назовите не менее двух причин.</a:t>
            </a:r>
            <a:endParaRPr lang="ru-RU" sz="36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29721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548680"/>
            <a:ext cx="8208912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</a:pPr>
            <a:r>
              <a:rPr lang="ru-RU" sz="2800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Определите </a:t>
            </a:r>
            <a:r>
              <a:rPr lang="ru-RU" sz="2800" b="1" dirty="0">
                <a:solidFill>
                  <a:srgbClr val="FF0000"/>
                </a:solidFill>
                <a:latin typeface="Times New Roman"/>
                <a:ea typeface="Times New Roman"/>
              </a:rPr>
              <a:t>отрасль промышленности по предложенному описанию.</a:t>
            </a:r>
          </a:p>
          <a:p>
            <a:pPr>
              <a:spcAft>
                <a:spcPts val="0"/>
              </a:spcAft>
            </a:pPr>
            <a:r>
              <a:rPr lang="ru-RU" sz="3200" dirty="0">
                <a:latin typeface="Times New Roman"/>
                <a:ea typeface="Times New Roman"/>
              </a:rPr>
              <a:t>На размещение предприятий данной отрасли промышленности воздействует многие факторы, но главное влияние оказывают сырьевой и топливный. Как правило предприятия данной отрасли располагаются либо в районах добычи железной руды, либо в районах добычи каменного угля. Одним из крупнейших районов развития данной отрасли промышленности является Урал.</a:t>
            </a:r>
          </a:p>
          <a:p>
            <a:pPr>
              <a:spcAft>
                <a:spcPts val="0"/>
              </a:spcAft>
            </a:pPr>
            <a:r>
              <a:rPr lang="ru-RU" sz="3200" dirty="0">
                <a:latin typeface="Times New Roman"/>
                <a:ea typeface="Times New Roman"/>
              </a:rPr>
              <a:t>Ответ ________________________________</a:t>
            </a:r>
            <a:endParaRPr lang="ru-RU" sz="32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39322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548680"/>
            <a:ext cx="8280920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</a:pPr>
            <a:r>
              <a:rPr lang="ru-RU" sz="2800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Определите </a:t>
            </a:r>
            <a:r>
              <a:rPr lang="ru-RU" sz="2800" b="1" dirty="0">
                <a:solidFill>
                  <a:srgbClr val="FF0000"/>
                </a:solidFill>
                <a:latin typeface="Times New Roman"/>
                <a:ea typeface="Times New Roman"/>
              </a:rPr>
              <a:t>субъект РФ по описанию</a:t>
            </a:r>
          </a:p>
          <a:p>
            <a:pPr>
              <a:spcAft>
                <a:spcPts val="0"/>
              </a:spcAft>
            </a:pPr>
            <a:r>
              <a:rPr lang="ru-RU" sz="3200" dirty="0">
                <a:latin typeface="Times New Roman"/>
                <a:ea typeface="Times New Roman"/>
              </a:rPr>
              <a:t>Этот субъект Российской Федерации входит в состав Европейского Юга России. В регионе преобладают отрасли первичного сектора экономики, в первую очередь сельское хозяйство и добывающая промышленность. Машиностроение субъекта РФ ориентировано главным образом на обеспечение техникой сельского хозяйства. Столица региона – единственный на Европейском Юге России город-миллионер.</a:t>
            </a:r>
            <a:endParaRPr lang="ru-RU" sz="32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14498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1268760"/>
            <a:ext cx="777686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4800" b="1" dirty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Может ли существовать производства, при размещении которого учитываются все факторы размещения?</a:t>
            </a:r>
            <a:endParaRPr lang="ru-RU" sz="4800" dirty="0">
              <a:solidFill>
                <a:schemeClr val="bg2">
                  <a:lumMod val="50000"/>
                </a:schemeClr>
              </a:solidFill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ru-RU" sz="4800" dirty="0">
                <a:solidFill>
                  <a:srgbClr val="FF0000"/>
                </a:solidFill>
                <a:latin typeface="Times New Roman"/>
                <a:ea typeface="Times New Roman"/>
              </a:rPr>
              <a:t> </a:t>
            </a:r>
            <a:endParaRPr lang="ru-RU" sz="4800" dirty="0">
              <a:solidFill>
                <a:srgbClr val="FF0000"/>
              </a:solidFill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41238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8" y="548680"/>
            <a:ext cx="806489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4000" b="1" dirty="0">
                <a:solidFill>
                  <a:srgbClr val="FF0000"/>
                </a:solidFill>
                <a:latin typeface="Times New Roman"/>
                <a:ea typeface="Times New Roman"/>
              </a:rPr>
              <a:t>Рефлексия</a:t>
            </a:r>
          </a:p>
          <a:p>
            <a:pPr>
              <a:spcAft>
                <a:spcPts val="0"/>
              </a:spcAft>
            </a:pPr>
            <a:r>
              <a:rPr lang="ru-RU" sz="4000" i="1" dirty="0">
                <a:latin typeface="Times New Roman"/>
                <a:ea typeface="Times New Roman"/>
              </a:rPr>
              <a:t>Предлагает дополнить предложение:</a:t>
            </a:r>
            <a:endParaRPr lang="ru-RU" sz="40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4000" dirty="0">
                <a:latin typeface="Times New Roman"/>
                <a:ea typeface="Times New Roman"/>
              </a:rPr>
              <a:t>1) Я знаю, что такое …</a:t>
            </a:r>
          </a:p>
          <a:p>
            <a:pPr>
              <a:spcAft>
                <a:spcPts val="0"/>
              </a:spcAft>
            </a:pPr>
            <a:r>
              <a:rPr lang="ru-RU" sz="4000" dirty="0">
                <a:latin typeface="Times New Roman"/>
                <a:ea typeface="Times New Roman"/>
              </a:rPr>
              <a:t>2) Я могу …</a:t>
            </a:r>
          </a:p>
          <a:p>
            <a:pPr>
              <a:spcAft>
                <a:spcPts val="0"/>
              </a:spcAft>
            </a:pPr>
            <a:r>
              <a:rPr lang="ru-RU" sz="4000" dirty="0">
                <a:latin typeface="Times New Roman"/>
                <a:ea typeface="Times New Roman"/>
              </a:rPr>
              <a:t>3) Я научился …</a:t>
            </a:r>
          </a:p>
          <a:p>
            <a:pPr>
              <a:spcAft>
                <a:spcPts val="0"/>
              </a:spcAft>
            </a:pPr>
            <a:r>
              <a:rPr lang="ru-RU" sz="4000" dirty="0">
                <a:latin typeface="Times New Roman"/>
                <a:ea typeface="Times New Roman"/>
              </a:rPr>
              <a:t>4)  Мне очень понравилось….</a:t>
            </a:r>
          </a:p>
          <a:p>
            <a:pPr>
              <a:spcAft>
                <a:spcPts val="0"/>
              </a:spcAft>
            </a:pPr>
            <a:r>
              <a:rPr lang="ru-RU" sz="4000" dirty="0">
                <a:latin typeface="Times New Roman"/>
                <a:ea typeface="Times New Roman"/>
              </a:rPr>
              <a:t>5) Мне не понравилось….</a:t>
            </a:r>
          </a:p>
          <a:p>
            <a:pPr>
              <a:spcAft>
                <a:spcPts val="0"/>
              </a:spcAft>
            </a:pPr>
            <a:r>
              <a:rPr lang="ru-RU" sz="4000" dirty="0">
                <a:latin typeface="Times New Roman"/>
                <a:ea typeface="Times New Roman"/>
              </a:rPr>
              <a:t>6)  Я бы хотел изменить….</a:t>
            </a:r>
            <a:endParaRPr lang="ru-RU" sz="40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91389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4294967295"/>
          </p:nvPr>
        </p:nvSpPr>
        <p:spPr>
          <a:xfrm>
            <a:off x="683568" y="476672"/>
            <a:ext cx="8013576" cy="1193940"/>
          </a:xfrm>
        </p:spPr>
        <p:txBody>
          <a:bodyPr/>
          <a:lstStyle/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Домашнее задание</a:t>
            </a:r>
          </a:p>
          <a:p>
            <a:pPr>
              <a:buNone/>
            </a:pPr>
            <a:r>
              <a:rPr lang="ru-RU" dirty="0" smtClean="0"/>
              <a:t>         </a:t>
            </a:r>
            <a:r>
              <a:rPr lang="ru-RU" sz="2800" dirty="0" smtClean="0"/>
              <a:t>§17, вопросы по выбору с.115</a:t>
            </a:r>
          </a:p>
          <a:p>
            <a:pPr>
              <a:buNone/>
            </a:pPr>
            <a:endParaRPr lang="ru-RU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0659794"/>
              </p:ext>
            </p:extLst>
          </p:nvPr>
        </p:nvGraphicFramePr>
        <p:xfrm>
          <a:off x="863587" y="4365104"/>
          <a:ext cx="7272808" cy="2208276"/>
        </p:xfrm>
        <a:graphic>
          <a:graphicData uri="http://schemas.openxmlformats.org/drawingml/2006/table">
            <a:tbl>
              <a:tblPr firstRow="1" firstCol="1" bandRow="1"/>
              <a:tblGrid>
                <a:gridCol w="3636404"/>
                <a:gridCol w="3636404"/>
              </a:tblGrid>
              <a:tr h="31318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636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Calibri"/>
                        </a:rPr>
                        <a:t>Факторы, связанные с особенностями производства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95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Calibri"/>
                        </a:rPr>
                        <a:t>Факторы, связанные с особенностями готовой продукции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18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Calibri"/>
                        </a:rPr>
                        <a:t>Факторы, связанные с человеком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539551" y="1670612"/>
            <a:ext cx="7920881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402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В учебнике рассмотрена одна из классификаций факторов размещения производства. Но есть и другая. Например, согласно одной из них факторы размещения производства делятся на три группы (они приведены в таблице).</a:t>
            </a:r>
          </a:p>
          <a:p>
            <a:pPr marL="0" marR="0" lvl="0" indent="45402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Совместите две классификации. Заполните таблицу, распределив по трем графам факторы размещения производства, известные вам после изучения текста учебника. Озаглавьте каждую из групп факторов.</a:t>
            </a:r>
            <a:endParaRPr kumimoji="0" lang="ru-RU" alt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66FF"/>
                </a:solidFill>
                <a:latin typeface="Times New Roman" pitchFamily="18" charset="0"/>
                <a:cs typeface="Times New Roman" pitchFamily="18" charset="0"/>
              </a:rPr>
              <a:t>Источники</a:t>
            </a:r>
            <a:endParaRPr lang="ru-RU" dirty="0">
              <a:solidFill>
                <a:srgbClr val="0066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dirty="0" smtClean="0">
                <a:hlinkClick r:id="rId2"/>
              </a:rPr>
              <a:t>http://mygorod48.ru/people/use…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>
                <a:hlinkClick r:id="rId3"/>
              </a:rPr>
              <a:t>http://daily.sec.ru/publicatio…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4C4C4C"/>
      </a:dk1>
      <a:lt1>
        <a:srgbClr val="FFFFFF"/>
      </a:lt1>
      <a:dk2>
        <a:srgbClr val="66CCFF"/>
      </a:dk2>
      <a:lt2>
        <a:srgbClr val="666666"/>
      </a:lt2>
      <a:accent1>
        <a:srgbClr val="66CCFF"/>
      </a:accent1>
      <a:accent2>
        <a:srgbClr val="00FF80"/>
      </a:accent2>
      <a:accent3>
        <a:srgbClr val="FFFFFF"/>
      </a:accent3>
      <a:accent4>
        <a:srgbClr val="404040"/>
      </a:accent4>
      <a:accent5>
        <a:srgbClr val="B8E2FF"/>
      </a:accent5>
      <a:accent6>
        <a:srgbClr val="00E773"/>
      </a:accent6>
      <a:hlink>
        <a:srgbClr val="666666"/>
      </a:hlink>
      <a:folHlink>
        <a:srgbClr val="FF008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66"/>
        </a:dk1>
        <a:lt1>
          <a:srgbClr val="FFFFFF"/>
        </a:lt1>
        <a:dk2>
          <a:srgbClr val="0000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56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66"/>
        </a:dk1>
        <a:lt1>
          <a:srgbClr val="FFFFFF"/>
        </a:lt1>
        <a:dk2>
          <a:srgbClr val="0000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56"/>
        </a:accent4>
        <a:accent5>
          <a:srgbClr val="DAEDEF"/>
        </a:accent5>
        <a:accent6>
          <a:srgbClr val="2D2D8A"/>
        </a:accent6>
        <a:hlink>
          <a:srgbClr val="3366FF"/>
        </a:hlink>
        <a:folHlink>
          <a:srgbClr val="66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66"/>
        </a:dk1>
        <a:lt1>
          <a:srgbClr val="FFFFFF"/>
        </a:lt1>
        <a:dk2>
          <a:srgbClr val="0000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56"/>
        </a:accent4>
        <a:accent5>
          <a:srgbClr val="DAEDEF"/>
        </a:accent5>
        <a:accent6>
          <a:srgbClr val="2D2D8A"/>
        </a:accent6>
        <a:hlink>
          <a:srgbClr val="000066"/>
        </a:hlink>
        <a:folHlink>
          <a:srgbClr val="33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66"/>
        </a:dk1>
        <a:lt1>
          <a:srgbClr val="FFFFFF"/>
        </a:lt1>
        <a:dk2>
          <a:srgbClr val="000066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56"/>
        </a:accent4>
        <a:accent5>
          <a:srgbClr val="E2F4FF"/>
        </a:accent5>
        <a:accent6>
          <a:srgbClr val="2D2D8A"/>
        </a:accent6>
        <a:hlink>
          <a:srgbClr val="000066"/>
        </a:hlink>
        <a:folHlink>
          <a:srgbClr val="3333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</Template>
  <TotalTime>281</TotalTime>
  <Words>341</Words>
  <Application>Microsoft Office PowerPoint</Application>
  <PresentationFormat>Экран (4:3)</PresentationFormat>
  <Paragraphs>46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Default Design</vt:lpstr>
      <vt:lpstr>Презентация PowerPoint</vt:lpstr>
      <vt:lpstr>условия, определяющие возможность возникновения и развития той или иной отрасли хозяйства на конкретной территории.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Источники</vt:lpstr>
    </vt:vector>
  </TitlesOfParts>
  <Company>Дом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МБОУ СОШ с углубленным изучением отдельных предметов  с. Тербуны  Тербунского района  Липецкой области</dc:title>
  <dc:creator>Все подряд</dc:creator>
  <cp:lastModifiedBy>Александр</cp:lastModifiedBy>
  <cp:revision>13</cp:revision>
  <dcterms:created xsi:type="dcterms:W3CDTF">2013-11-05T15:20:03Z</dcterms:created>
  <dcterms:modified xsi:type="dcterms:W3CDTF">2017-02-12T13:55:15Z</dcterms:modified>
</cp:coreProperties>
</file>